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33"/>
  </p:notesMasterIdLst>
  <p:sldIdLst>
    <p:sldId id="280" r:id="rId2"/>
    <p:sldId id="257" r:id="rId3"/>
    <p:sldId id="258" r:id="rId4"/>
    <p:sldId id="259" r:id="rId5"/>
    <p:sldId id="281" r:id="rId6"/>
    <p:sldId id="279" r:id="rId7"/>
    <p:sldId id="260" r:id="rId8"/>
    <p:sldId id="261" r:id="rId9"/>
    <p:sldId id="262" r:id="rId10"/>
    <p:sldId id="263" r:id="rId11"/>
    <p:sldId id="264" r:id="rId12"/>
    <p:sldId id="282" r:id="rId13"/>
    <p:sldId id="265" r:id="rId14"/>
    <p:sldId id="267" r:id="rId15"/>
    <p:sldId id="270" r:id="rId16"/>
    <p:sldId id="285" r:id="rId17"/>
    <p:sldId id="271" r:id="rId18"/>
    <p:sldId id="272" r:id="rId19"/>
    <p:sldId id="275" r:id="rId20"/>
    <p:sldId id="277" r:id="rId21"/>
    <p:sldId id="278" r:id="rId22"/>
    <p:sldId id="286" r:id="rId23"/>
    <p:sldId id="290" r:id="rId24"/>
    <p:sldId id="291" r:id="rId25"/>
    <p:sldId id="292" r:id="rId26"/>
    <p:sldId id="294" r:id="rId27"/>
    <p:sldId id="288" r:id="rId28"/>
    <p:sldId id="289" r:id="rId29"/>
    <p:sldId id="293" r:id="rId30"/>
    <p:sldId id="284" r:id="rId31"/>
    <p:sldId id="29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3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6" name="CustomShape 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</p:spPr>
      </p:sp>
      <p:sp>
        <p:nvSpPr>
          <p:cNvPr id="47" name="PlaceHolder 3"/>
          <p:cNvSpPr>
            <a:spLocks noGrp="1"/>
          </p:cNvSpPr>
          <p:nvPr>
            <p:ph type="hdr"/>
          </p:nvPr>
        </p:nvSpPr>
        <p:spPr>
          <a:xfrm>
            <a:off x="-360" y="0"/>
            <a:ext cx="2970360" cy="45612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en-US" sz="1200"/>
              <a:t>&lt;header&gt;</a:t>
            </a:r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dt"/>
          </p:nvPr>
        </p:nvSpPr>
        <p:spPr>
          <a:xfrm>
            <a:off x="3884760" y="0"/>
            <a:ext cx="2970000" cy="45612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r>
              <a:rPr lang="en-US" sz="1200"/>
              <a:t>&lt;date/time&gt;</a:t>
            </a:r>
            <a:endParaRPr/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72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50" name="PlaceHolder 6"/>
          <p:cNvSpPr>
            <a:spLocks noGrp="1"/>
          </p:cNvSpPr>
          <p:nvPr>
            <p:ph type="ftr"/>
          </p:nvPr>
        </p:nvSpPr>
        <p:spPr>
          <a:xfrm>
            <a:off x="-360" y="8684640"/>
            <a:ext cx="2970360" cy="4557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r>
              <a:rPr lang="en-US" sz="1200"/>
              <a:t>&lt;footer&gt;</a:t>
            </a:r>
            <a:endParaRPr/>
          </a:p>
        </p:txBody>
      </p:sp>
      <p:sp>
        <p:nvSpPr>
          <p:cNvPr id="51" name="PlaceHolder 7"/>
          <p:cNvSpPr>
            <a:spLocks noGrp="1"/>
          </p:cNvSpPr>
          <p:nvPr>
            <p:ph type="sldNum"/>
          </p:nvPr>
        </p:nvSpPr>
        <p:spPr>
          <a:xfrm>
            <a:off x="3884760" y="8684640"/>
            <a:ext cx="2970000" cy="4557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fld id="{CAE1F66D-68E5-477C-BB69-DAE815C3F550}" type="slidenum">
              <a:rPr lang="en-US" sz="1200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93000"/>
              </a:lnSpc>
              <a:buFont typeface="Times New Roman"/>
              <a:buChar char="•"/>
            </a:pPr>
            <a:fld id="{404E5ED9-078A-472E-949C-D3F6766FDD53}" type="slidenum">
              <a:rPr lang="en-US" sz="12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Font typeface="Times New Roman"/>
                <a:buChar char="•"/>
              </a:pPr>
              <a:t>8</a:t>
            </a:fld>
            <a:endParaRPr/>
          </a:p>
        </p:txBody>
      </p:sp>
      <p:sp>
        <p:nvSpPr>
          <p:cNvPr id="112" name="CustomShape 2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9920" cy="4202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-10277640" y="-7013520"/>
            <a:ext cx="20556720" cy="15417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2076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change of retailing.   Enables sharing economy</a:t>
            </a:r>
            <a:r>
              <a:rPr lang="en-US" baseline="0" dirty="0" smtClean="0"/>
              <a:t> and room of requirement</a:t>
            </a:r>
          </a:p>
          <a:p>
            <a:r>
              <a:rPr lang="en-US" dirty="0" smtClean="0"/>
              <a:t>Image by Navin75,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Flickr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AE1F66D-68E5-477C-BB69-DAE815C3F550}" type="slidenum">
              <a:rPr lang="en-US" sz="1200" smtClean="0"/>
              <a:pPr algn="r"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155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795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286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74638"/>
            <a:ext cx="6705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3116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ool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14825" y="365760"/>
            <a:ext cx="4427731" cy="9144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pc="-110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3092824" y="1463675"/>
            <a:ext cx="5603501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/>
            <a:endParaRPr lang="en-US" smtClean="0"/>
          </a:p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36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714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3977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2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968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882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7077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13972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7056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pic>
        <p:nvPicPr>
          <p:cNvPr id="1028" name="Picture 5" descr="sponsored_by_IBM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16650"/>
            <a:ext cx="13223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7" descr="ie_logo_flush_left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0125" y="6126163"/>
            <a:ext cx="14128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7dee_logo2.psd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137275"/>
            <a:ext cx="27559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defRPr sz="4400">
          <a:solidFill>
            <a:srgbClr val="3399FF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defRPr sz="4400">
          <a:solidFill>
            <a:srgbClr val="3399FF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defRPr sz="4400">
          <a:solidFill>
            <a:srgbClr val="3399FF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defRPr sz="4400">
          <a:solidFill>
            <a:srgbClr val="3399FF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defRPr sz="4400">
          <a:solidFill>
            <a:srgbClr val="3399FF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9pPr>
    </p:titleStyle>
    <p:bodyStyle>
      <a:lvl1pPr marL="231775" indent="-231775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92D050"/>
        </a:buClr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65150" indent="-219075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92D050"/>
        </a:buClr>
        <a:buChar char="•"/>
        <a:defRPr sz="2800">
          <a:solidFill>
            <a:schemeClr val="tx1"/>
          </a:solidFill>
          <a:latin typeface="+mn-lt"/>
          <a:ea typeface="Arial" pitchFamily="-60" charset="0"/>
          <a:cs typeface="+mn-cs"/>
        </a:defRPr>
      </a:lvl2pPr>
      <a:lvl3pPr marL="911225" indent="-231775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92D050"/>
        </a:buClr>
        <a:buChar char="•"/>
        <a:defRPr sz="2400">
          <a:solidFill>
            <a:schemeClr val="tx1"/>
          </a:solidFill>
          <a:latin typeface="+mn-lt"/>
          <a:ea typeface="Arial" pitchFamily="-60" charset="0"/>
          <a:cs typeface="+mn-cs"/>
        </a:defRPr>
      </a:lvl3pPr>
      <a:lvl4pPr marL="1262063" indent="-236538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92D050"/>
        </a:buClr>
        <a:buChar char="•"/>
        <a:defRPr sz="2000">
          <a:solidFill>
            <a:schemeClr val="tx1"/>
          </a:solidFill>
          <a:latin typeface="+mn-lt"/>
          <a:ea typeface="Arial" pitchFamily="-60" charset="0"/>
          <a:cs typeface="+mn-cs"/>
        </a:defRPr>
      </a:lvl4pPr>
      <a:lvl5pPr marL="1597025" indent="-22066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92D050"/>
        </a:buClr>
        <a:buChar char="•"/>
        <a:defRPr sz="2000">
          <a:solidFill>
            <a:schemeClr val="tx1"/>
          </a:solidFill>
          <a:latin typeface="+mn-lt"/>
          <a:ea typeface="Arial" pitchFamily="-60" charset="0"/>
          <a:cs typeface="+mn-cs"/>
        </a:defRPr>
      </a:lvl5pPr>
      <a:lvl6pPr marL="2054225" indent="-22066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511425" indent="-22066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2968625" indent="-22066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425825" indent="-22066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ctrTitle"/>
          </p:nvPr>
        </p:nvSpPr>
        <p:spPr>
          <a:xfrm>
            <a:off x="0" y="2057400"/>
            <a:ext cx="9106829" cy="1470025"/>
          </a:xfrm>
        </p:spPr>
        <p:txBody>
          <a:bodyPr/>
          <a:lstStyle/>
          <a:p>
            <a:r>
              <a:rPr lang="en-US" sz="4800" dirty="0" err="1" smtClean="0"/>
              <a:t>Robocars</a:t>
            </a:r>
            <a:r>
              <a:rPr lang="en-US" sz="4800" dirty="0" smtClean="0"/>
              <a:t>:</a:t>
            </a:r>
            <a:br>
              <a:rPr lang="en-US" sz="4800" dirty="0" smtClean="0"/>
            </a:br>
            <a:r>
              <a:rPr lang="en-US" sz="2800" dirty="0" smtClean="0"/>
              <a:t>Computers and Cars get Married</a:t>
            </a:r>
            <a:br>
              <a:rPr lang="en-US" sz="2800" dirty="0" smtClean="0"/>
            </a:br>
            <a:r>
              <a:rPr lang="en-US" sz="2800" dirty="0" smtClean="0"/>
              <a:t>And the City is rewritten</a:t>
            </a:r>
            <a:endParaRPr lang="en-US" sz="4800" dirty="0" smtClean="0"/>
          </a:p>
        </p:txBody>
      </p:sp>
      <p:sp>
        <p:nvSpPr>
          <p:cNvPr id="7172" name="Subtitle 2"/>
          <p:cNvSpPr>
            <a:spLocks noGrp="1"/>
          </p:cNvSpPr>
          <p:nvPr>
            <p:ph type="subTitle" idx="1"/>
          </p:nvPr>
        </p:nvSpPr>
        <p:spPr>
          <a:xfrm>
            <a:off x="18585" y="3962400"/>
            <a:ext cx="9125415" cy="1905000"/>
          </a:xfrm>
        </p:spPr>
        <p:txBody>
          <a:bodyPr/>
          <a:lstStyle/>
          <a:p>
            <a:r>
              <a:rPr lang="en-US" dirty="0" smtClean="0"/>
              <a:t>Sept, 2013</a:t>
            </a:r>
            <a:endParaRPr lang="en-US" dirty="0" smtClean="0"/>
          </a:p>
          <a:p>
            <a:r>
              <a:rPr lang="en-US" sz="3600" dirty="0" smtClean="0"/>
              <a:t>Brad Templeton</a:t>
            </a:r>
          </a:p>
          <a:p>
            <a:r>
              <a:rPr lang="en-US" sz="3600" dirty="0" smtClean="0"/>
              <a:t>Singularity University / robocars.com</a:t>
            </a:r>
            <a:endParaRPr lang="en-US" dirty="0" smtClean="0"/>
          </a:p>
        </p:txBody>
      </p:sp>
      <p:pic>
        <p:nvPicPr>
          <p:cNvPr id="5" name="Picture 7" descr="ie_logo_flush_lef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0125" y="6126163"/>
            <a:ext cx="14128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7dee_logo2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1650" y="990600"/>
            <a:ext cx="27559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7200" y="6054179"/>
            <a:ext cx="29718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914400"/>
            <a:ext cx="9143640" cy="6093000"/>
          </a:xfrm>
          <a:prstGeom prst="rect">
            <a:avLst/>
          </a:prstGeom>
        </p:spPr>
      </p:pic>
      <p:sp>
        <p:nvSpPr>
          <p:cNvPr id="74" name="TextShape 1"/>
          <p:cNvSpPr txBox="1"/>
          <p:nvPr/>
        </p:nvSpPr>
        <p:spPr>
          <a:xfrm>
            <a:off x="458640" y="-228600"/>
            <a:ext cx="8228160" cy="2286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6600" dirty="0">
                <a:solidFill>
                  <a:srgbClr val="000000"/>
                </a:solidFill>
              </a:rPr>
              <a:t>Programmers can save the world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457200" y="274320"/>
            <a:ext cx="8229600" cy="11433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/>
              <a:t>What might it be like?</a:t>
            </a:r>
            <a:endParaRPr/>
          </a:p>
        </p:txBody>
      </p:sp>
      <p:sp>
        <p:nvSpPr>
          <p:cNvPr id="76" name="TextShape 2"/>
          <p:cNvSpPr txBox="1"/>
          <p:nvPr/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/>
              <a:t>Push a button on your cell</a:t>
            </a:r>
            <a:endParaRPr/>
          </a:p>
          <a:p>
            <a:pPr>
              <a:buFont typeface="Arial"/>
              <a:buChar char="•"/>
            </a:pPr>
            <a:r>
              <a:rPr lang="en-US"/>
              <a:t>A car comes in seconds</a:t>
            </a:r>
            <a:endParaRPr/>
          </a:p>
          <a:p>
            <a:pPr>
              <a:buFont typeface="Arial"/>
              <a:buChar char="•"/>
            </a:pPr>
            <a:r>
              <a:rPr lang="en-US"/>
              <a:t>You ride in a pleasant work environment or face-to-face</a:t>
            </a:r>
            <a:endParaRPr/>
          </a:p>
          <a:p>
            <a:pPr>
              <a:buFont typeface="Arial"/>
              <a:buChar char="•"/>
            </a:pPr>
            <a:r>
              <a:rPr lang="en-US"/>
              <a:t>You arrive at the elevator at your destination</a:t>
            </a:r>
            <a:endParaRPr/>
          </a:p>
          <a:p>
            <a:pPr>
              <a:buFont typeface="Arial"/>
              <a:buChar char="•"/>
            </a:pPr>
            <a:r>
              <a:rPr lang="en-US"/>
              <a:t>No central control, no new infrastructure</a:t>
            </a:r>
            <a:endParaRPr/>
          </a:p>
        </p:txBody>
      </p:sp>
      <p:pic>
        <p:nvPicPr>
          <p:cNvPr id="4" name="Picture 3" descr="m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8479333" cy="5936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4.fanpop.com/image/photos/23800000/2010-Xterra-nissan-xterra-23817147-1280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7143749" cy="57150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91400" y="228600"/>
            <a:ext cx="1524000" cy="5715000"/>
          </a:xfrm>
        </p:spPr>
        <p:txBody>
          <a:bodyPr/>
          <a:lstStyle/>
          <a:p>
            <a:r>
              <a:rPr lang="en-US" dirty="0" smtClean="0"/>
              <a:t>What car do I need for my life?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457200" y="274320"/>
            <a:ext cx="8229600" cy="11433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car do I need today?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Mostly single person</a:t>
            </a:r>
          </a:p>
          <a:p>
            <a:r>
              <a:rPr lang="en-US" dirty="0" smtClean="0"/>
              <a:t>Efficient, light</a:t>
            </a:r>
          </a:p>
          <a:p>
            <a:r>
              <a:rPr lang="en-US" dirty="0" smtClean="0"/>
              <a:t>Not a 5 passenger sedan</a:t>
            </a:r>
          </a:p>
          <a:p>
            <a:r>
              <a:rPr lang="en-US" dirty="0" smtClean="0"/>
              <a:t>Possibly narrow, face-to-face</a:t>
            </a:r>
            <a:endParaRPr lang="en-US" dirty="0"/>
          </a:p>
        </p:txBody>
      </p:sp>
      <p:pic>
        <p:nvPicPr>
          <p:cNvPr id="32770" name="Picture 2" descr="http://www.edison2.com/picture/dsc_6220.jpg?pictureId=158003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524000"/>
            <a:ext cx="2819400" cy="4212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457200" y="274320"/>
            <a:ext cx="8229600" cy="1143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83" name="Picture 82"/>
          <p:cNvPicPr/>
          <p:nvPr/>
        </p:nvPicPr>
        <p:blipFill>
          <a:blip r:embed="rId3"/>
          <a:stretch>
            <a:fillRect/>
          </a:stretch>
        </p:blipFill>
        <p:spPr>
          <a:xfrm>
            <a:off x="6172200" y="1828800"/>
            <a:ext cx="2725560" cy="384012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Energy Becomes Easy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r>
              <a:rPr lang="en-US" dirty="0" smtClean="0"/>
              <a:t>Robots don’t care about how convenient refueling or recharging is</a:t>
            </a:r>
          </a:p>
          <a:p>
            <a:r>
              <a:rPr lang="en-US" dirty="0" smtClean="0"/>
              <a:t>Range, fuel, recharge times unimportant in a taxi</a:t>
            </a:r>
          </a:p>
          <a:p>
            <a:r>
              <a:rPr lang="en-US" dirty="0" smtClean="0"/>
              <a:t>Gasoline’s 100 year </a:t>
            </a:r>
            <a:r>
              <a:rPr lang="en-US" dirty="0" err="1" smtClean="0"/>
              <a:t>headstart</a:t>
            </a:r>
            <a:r>
              <a:rPr lang="en-US" dirty="0" smtClean="0"/>
              <a:t> is broken</a:t>
            </a:r>
          </a:p>
          <a:p>
            <a:r>
              <a:rPr lang="en-US" dirty="0" smtClean="0"/>
              <a:t>End import of overseas oil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2"/>
          <p:cNvSpPr txBox="1"/>
          <p:nvPr/>
        </p:nvSpPr>
        <p:spPr>
          <a:xfrm>
            <a:off x="381000" y="1752600"/>
            <a:ext cx="8229600" cy="40386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Moore’s Law comes to Transportation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Competing innovators vs. 19th century</a:t>
            </a:r>
          </a:p>
          <a:p>
            <a:pPr>
              <a:buFont typeface="Arial"/>
              <a:buChar char="•"/>
            </a:pPr>
            <a:r>
              <a:rPr lang="en-US" dirty="0" smtClean="0"/>
              <a:t>Compare:</a:t>
            </a:r>
          </a:p>
          <a:p>
            <a:pPr lvl="1">
              <a:buFont typeface="Arial"/>
              <a:buChar char="–"/>
            </a:pPr>
            <a:r>
              <a:rPr lang="en-US" dirty="0" smtClean="0"/>
              <a:t>Early Adopters vs. municipal government administrators</a:t>
            </a:r>
          </a:p>
          <a:p>
            <a:pPr lvl="1">
              <a:buFont typeface="Arial"/>
              <a:buChar char="–"/>
            </a:pPr>
            <a:r>
              <a:rPr lang="en-US" dirty="0" smtClean="0"/>
              <a:t>Big infrastructure </a:t>
            </a:r>
            <a:r>
              <a:rPr lang="en-US" dirty="0" smtClean="0"/>
              <a:t>vs. </a:t>
            </a:r>
            <a:r>
              <a:rPr lang="en-US" dirty="0" smtClean="0"/>
              <a:t>bottom-up growth with almost no new infrastructure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purpose of the city: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sz="6000" dirty="0" smtClean="0"/>
              <a:t>Transportation</a:t>
            </a:r>
          </a:p>
          <a:p>
            <a:pPr algn="ctr">
              <a:buNone/>
            </a:pPr>
            <a:r>
              <a:rPr lang="en-US" sz="3600" dirty="0" smtClean="0"/>
              <a:t>(Easy trips to what you need)</a:t>
            </a:r>
          </a:p>
          <a:p>
            <a:pPr algn="ctr">
              <a:buNone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74320"/>
            <a:ext cx="8229600" cy="11433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/>
              <a:t>Political issues</a:t>
            </a:r>
            <a:endParaRPr/>
          </a:p>
        </p:txBody>
      </p:sp>
      <p:sp>
        <p:nvSpPr>
          <p:cNvPr id="91" name="TextShape 2"/>
          <p:cNvSpPr txBox="1"/>
          <p:nvPr/>
        </p:nvSpPr>
        <p:spPr>
          <a:xfrm>
            <a:off x="457200" y="1600200"/>
            <a:ext cx="2438400" cy="452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dirty="0" smtClean="0"/>
              <a:t>Jurisdictions jumping at the chance to legalize</a:t>
            </a:r>
          </a:p>
          <a:p>
            <a:pPr>
              <a:buFont typeface="Arial"/>
              <a:buChar char="•"/>
            </a:pPr>
            <a:r>
              <a:rPr lang="en-US" dirty="0" smtClean="0"/>
              <a:t>Nevada, Florida, California, DC passed laws</a:t>
            </a:r>
          </a:p>
          <a:p>
            <a:pPr>
              <a:buFont typeface="Arial"/>
              <a:buChar char="•"/>
            </a:pPr>
            <a:r>
              <a:rPr lang="en-US" dirty="0" smtClean="0"/>
              <a:t>Lobbying will come from the aging, families, drunks and Jews</a:t>
            </a:r>
            <a:endParaRPr/>
          </a:p>
        </p:txBody>
      </p:sp>
      <p:pic>
        <p:nvPicPr>
          <p:cNvPr id="25602" name="Picture 2" descr="http://www.automotive-fleet.com/fc_images/news/M-google-autonomous-vehicle-licens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1490" y="1828800"/>
            <a:ext cx="5391510" cy="3810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2"/>
          <p:cNvSpPr txBox="1"/>
          <p:nvPr/>
        </p:nvSpPr>
        <p:spPr>
          <a:xfrm>
            <a:off x="456840" y="1447800"/>
            <a:ext cx="8001000" cy="43434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Less walking</a:t>
            </a:r>
            <a:endParaRPr sz="1600"/>
          </a:p>
          <a:p>
            <a:pPr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Longer trips, </a:t>
            </a:r>
            <a:r>
              <a:rPr lang="en-US" sz="3200" dirty="0" err="1">
                <a:solidFill>
                  <a:srgbClr val="000000"/>
                </a:solidFill>
              </a:rPr>
              <a:t>Robo</a:t>
            </a:r>
            <a:r>
              <a:rPr lang="en-US" sz="3200" dirty="0">
                <a:solidFill>
                  <a:srgbClr val="000000"/>
                </a:solidFill>
              </a:rPr>
              <a:t>-RV, super-sprawl</a:t>
            </a:r>
            <a:endParaRPr sz="1600"/>
          </a:p>
          <a:p>
            <a:pPr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Computer Intrusion, Bugs</a:t>
            </a:r>
            <a:endParaRPr sz="1600"/>
          </a:p>
          <a:p>
            <a:pPr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Sourcing electricity</a:t>
            </a:r>
            <a:endParaRPr sz="1600"/>
          </a:p>
          <a:p>
            <a:pPr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Disruption</a:t>
            </a:r>
            <a:endParaRPr sz="1600"/>
          </a:p>
          <a:p>
            <a:pPr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Empty cars</a:t>
            </a:r>
            <a:endParaRPr sz="1600"/>
          </a:p>
          <a:p>
            <a:pPr>
              <a:buFont typeface="Arial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Killbots</a:t>
            </a:r>
            <a:endParaRPr lang="en-US" sz="32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Privacy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Freedom</a:t>
            </a:r>
            <a:endParaRPr sz="1600"/>
          </a:p>
        </p:txBody>
      </p:sp>
      <p:pic>
        <p:nvPicPr>
          <p:cNvPr id="94" name="Picture 93"/>
          <p:cNvPicPr/>
          <p:nvPr/>
        </p:nvPicPr>
        <p:blipFill>
          <a:blip r:embed="rId2"/>
          <a:stretch>
            <a:fillRect/>
          </a:stretch>
        </p:blipFill>
        <p:spPr>
          <a:xfrm>
            <a:off x="3480120" y="4183200"/>
            <a:ext cx="4724280" cy="194796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2"/>
          <p:cNvSpPr txBox="1"/>
          <p:nvPr/>
        </p:nvSpPr>
        <p:spPr>
          <a:xfrm>
            <a:off x="457200" y="1600200"/>
            <a:ext cx="4800600" cy="452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3200" dirty="0"/>
              <a:t>Law</a:t>
            </a:r>
            <a:endParaRPr sz="3200"/>
          </a:p>
          <a:p>
            <a:pPr>
              <a:buFont typeface="Arial"/>
              <a:buChar char="•"/>
            </a:pPr>
            <a:r>
              <a:rPr lang="en-US" sz="3200" dirty="0" smtClean="0"/>
              <a:t>Fear - PDLBKBR</a:t>
            </a:r>
            <a:endParaRPr sz="3200"/>
          </a:p>
          <a:p>
            <a:pPr>
              <a:buFont typeface="Arial"/>
              <a:buChar char="•"/>
            </a:pPr>
            <a:r>
              <a:rPr lang="en-US" sz="3200" dirty="0"/>
              <a:t>Liability</a:t>
            </a:r>
            <a:endParaRPr sz="3200"/>
          </a:p>
          <a:p>
            <a:pPr>
              <a:buFont typeface="Arial"/>
              <a:buChar char="•"/>
            </a:pPr>
            <a:r>
              <a:rPr lang="en-US" sz="3200" dirty="0"/>
              <a:t>Regulators</a:t>
            </a:r>
            <a:endParaRPr sz="3200"/>
          </a:p>
          <a:p>
            <a:pPr>
              <a:buFont typeface="Arial"/>
              <a:buChar char="•"/>
            </a:pPr>
            <a:r>
              <a:rPr lang="en-US" sz="3200" dirty="0"/>
              <a:t>Terrorists – will drive-by-wire be banned?</a:t>
            </a:r>
            <a:endParaRPr sz="3200"/>
          </a:p>
          <a:p>
            <a:pPr>
              <a:buFont typeface="Arial"/>
              <a:buChar char="•"/>
            </a:pPr>
            <a:r>
              <a:rPr lang="en-US" sz="3200" dirty="0"/>
              <a:t>S.M.O.P.</a:t>
            </a:r>
            <a:endParaRPr sz="3200"/>
          </a:p>
          <a:p>
            <a:pPr>
              <a:buFont typeface="Arial"/>
              <a:buChar char="•"/>
            </a:pPr>
            <a:r>
              <a:rPr lang="en-US" sz="3200" dirty="0"/>
              <a:t>Software recalls</a:t>
            </a:r>
            <a:endParaRPr sz="3200"/>
          </a:p>
        </p:txBody>
      </p:sp>
      <p:pic>
        <p:nvPicPr>
          <p:cNvPr id="21506" name="Picture 2" descr="http://blog.seattlepi.com/thepudgereport/files/2013/06/terminator_1984_schwarzenegg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295400"/>
            <a:ext cx="3600450" cy="4572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457200" y="274680"/>
            <a:ext cx="8228160" cy="11415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55" name="TextShape 2"/>
          <p:cNvSpPr txBox="1"/>
          <p:nvPr/>
        </p:nvSpPr>
        <p:spPr>
          <a:xfrm>
            <a:off x="457200" y="1600200"/>
            <a:ext cx="8229600" cy="46198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>
              <a:buFont typeface="Times New Roman"/>
              <a:buChar char="•"/>
            </a:pPr>
            <a:endParaRPr sz="240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Giant Changes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/>
              <a:buChar char="•"/>
            </a:pPr>
            <a:r>
              <a:rPr lang="en-US" dirty="0" smtClean="0"/>
              <a:t>Massive saving of lives and injuries</a:t>
            </a:r>
          </a:p>
          <a:p>
            <a:pPr>
              <a:buFont typeface="Times New Roman"/>
              <a:buChar char="•"/>
            </a:pPr>
            <a:r>
              <a:rPr lang="en-US" dirty="0" smtClean="0"/>
              <a:t>Enabling of efficient personal transport</a:t>
            </a:r>
          </a:p>
          <a:p>
            <a:pPr>
              <a:buFont typeface="Times New Roman"/>
              <a:buChar char="•"/>
            </a:pPr>
            <a:r>
              <a:rPr lang="en-US" dirty="0" smtClean="0"/>
              <a:t>Many times more people on existing infrastructure</a:t>
            </a:r>
          </a:p>
          <a:p>
            <a:pPr>
              <a:buFont typeface="Times New Roman"/>
              <a:buChar char="•"/>
            </a:pPr>
            <a:r>
              <a:rPr lang="en-US" dirty="0" smtClean="0"/>
              <a:t>Vast reductions in parking need</a:t>
            </a:r>
          </a:p>
          <a:p>
            <a:pPr>
              <a:buFont typeface="Times New Roman"/>
              <a:buChar char="•"/>
            </a:pPr>
            <a:r>
              <a:rPr lang="en-US" dirty="0" smtClean="0"/>
              <a:t>Fast, cheap delivery turns retailing, dining and more upside-down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274320"/>
            <a:ext cx="8229600" cy="11433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/>
              <a:t>Deliverbots</a:t>
            </a:r>
            <a:endParaRPr/>
          </a:p>
        </p:txBody>
      </p:sp>
      <p:sp>
        <p:nvSpPr>
          <p:cNvPr id="104" name="TextShape 2"/>
          <p:cNvSpPr txBox="1"/>
          <p:nvPr/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/>
              <a:t>In military, then on back streets</a:t>
            </a:r>
            <a:endParaRPr/>
          </a:p>
          <a:p>
            <a:pPr>
              <a:buFont typeface="Arial"/>
              <a:buChar char="•"/>
            </a:pPr>
            <a:r>
              <a:rPr lang="en-US"/>
              <a:t>Anything in 30 minutes, not just pizza</a:t>
            </a:r>
            <a:endParaRPr/>
          </a:p>
          <a:p>
            <a:pPr>
              <a:buFont typeface="Arial"/>
              <a:buChar char="•"/>
            </a:pPr>
            <a:r>
              <a:rPr lang="en-US"/>
              <a:t>No need to own expensive, rarely used goods – “room of requirement”</a:t>
            </a:r>
            <a:endParaRPr/>
          </a:p>
          <a:p>
            <a:pPr>
              <a:buFont typeface="Arial"/>
              <a:buChar char="•"/>
            </a:pPr>
            <a:r>
              <a:rPr lang="en-US"/>
              <a:t>Vast alteration of the nature of retail</a:t>
            </a:r>
            <a:endParaRPr/>
          </a:p>
          <a:p>
            <a:pPr>
              <a:buFont typeface="Arial"/>
              <a:buChar char="•"/>
            </a:pPr>
            <a:r>
              <a:rPr lang="en-US"/>
              <a:t>Also changes airports, farms etc.</a:t>
            </a:r>
            <a:endParaRPr/>
          </a:p>
        </p:txBody>
      </p:sp>
      <p:pic>
        <p:nvPicPr>
          <p:cNvPr id="4" name="Picture 3" descr="3062274317_fb6eec6ffc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2"/>
          <p:cNvSpPr txBox="1"/>
          <p:nvPr/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4000" dirty="0"/>
              <a:t>They don’t park they stand.</a:t>
            </a:r>
            <a:endParaRPr sz="4000"/>
          </a:p>
          <a:p>
            <a:pPr>
              <a:buFont typeface="Arial"/>
              <a:buChar char="•"/>
            </a:pPr>
            <a:r>
              <a:rPr lang="en-US" sz="4000" dirty="0"/>
              <a:t>Can stand in driveways, in front of hydrants, double and triple parked</a:t>
            </a:r>
            <a:endParaRPr sz="4000"/>
          </a:p>
          <a:p>
            <a:pPr>
              <a:buFont typeface="Arial"/>
              <a:buChar char="•"/>
            </a:pPr>
            <a:r>
              <a:rPr lang="en-US" sz="4000" dirty="0"/>
              <a:t>The more cars on road, the </a:t>
            </a:r>
            <a:r>
              <a:rPr lang="en-US" sz="4000" dirty="0" smtClean="0"/>
              <a:t>fewer parked</a:t>
            </a:r>
            <a:endParaRPr sz="400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Parking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rkingl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93"/>
            <a:ext cx="9144000" cy="6843413"/>
          </a:xfrm>
          <a:prstGeom prst="rect">
            <a:avLst/>
          </a:prstGeom>
        </p:spPr>
      </p:pic>
      <p:pic>
        <p:nvPicPr>
          <p:cNvPr id="7" name="Content Placeholder 5" descr="parkla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“Poor man’s </a:t>
            </a:r>
            <a:r>
              <a:rPr lang="en-US" dirty="0" err="1" smtClean="0"/>
              <a:t>teleporter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Commute times constant over the centuries</a:t>
            </a:r>
          </a:p>
          <a:p>
            <a:r>
              <a:rPr lang="en-US" dirty="0" smtClean="0"/>
              <a:t>More or less sprawl?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Mass Transit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Small, light vehicles are more efficient and much nicer for the customers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templetons.com/brad/robocars/trans-energ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"/>
            <a:ext cx="6324600" cy="555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On-demand vanpooling with JIT mode changes for capacity </a:t>
            </a:r>
            <a:r>
              <a:rPr lang="en-US" dirty="0" smtClean="0"/>
              <a:t>limitations</a:t>
            </a:r>
          </a:p>
          <a:p>
            <a:r>
              <a:rPr lang="en-US" dirty="0" smtClean="0"/>
              <a:t>Private ROW makes less sense</a:t>
            </a:r>
          </a:p>
          <a:p>
            <a:pPr lvl="1"/>
            <a:r>
              <a:rPr lang="en-US" dirty="0" smtClean="0"/>
              <a:t>Managed lanes are better</a:t>
            </a:r>
            <a:endParaRPr lang="en-US" dirty="0" smtClean="0"/>
          </a:p>
          <a:p>
            <a:r>
              <a:rPr lang="en-US" dirty="0" smtClean="0"/>
              <a:t>We may all walk less</a:t>
            </a:r>
          </a:p>
          <a:p>
            <a:r>
              <a:rPr lang="en-US" dirty="0" smtClean="0"/>
              <a:t>Or we may walk more in multi-leg multi-mode trips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metering of roads before you leave</a:t>
            </a:r>
          </a:p>
          <a:p>
            <a:r>
              <a:rPr lang="en-US" dirty="0" smtClean="0"/>
              <a:t>Half-width vehicles</a:t>
            </a:r>
          </a:p>
          <a:p>
            <a:r>
              <a:rPr lang="en-US" dirty="0" smtClean="0"/>
              <a:t>Parking lanes vacated for driving</a:t>
            </a:r>
          </a:p>
          <a:p>
            <a:r>
              <a:rPr lang="en-US" dirty="0" smtClean="0"/>
              <a:t>Streets redirected to one-way</a:t>
            </a:r>
          </a:p>
          <a:p>
            <a:r>
              <a:rPr lang="en-US" dirty="0" smtClean="0"/>
              <a:t>Few accidents, irrational </a:t>
            </a:r>
            <a:r>
              <a:rPr lang="en-US" dirty="0" err="1" smtClean="0"/>
              <a:t>behaviours</a:t>
            </a:r>
            <a:r>
              <a:rPr lang="en-US" dirty="0" smtClean="0"/>
              <a:t> or selfish obstruction</a:t>
            </a:r>
          </a:p>
          <a:p>
            <a:r>
              <a:rPr lang="en-US" dirty="0" smtClean="0"/>
              <a:t>Limited “induced demand”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Rule of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choice of schools</a:t>
            </a:r>
          </a:p>
          <a:p>
            <a:r>
              <a:rPr lang="en-US" dirty="0" smtClean="0"/>
              <a:t>More mobility to visit friends and do activities</a:t>
            </a:r>
          </a:p>
          <a:p>
            <a:r>
              <a:rPr lang="en-US" dirty="0" smtClean="0"/>
              <a:t>Lower density less of a barrier</a:t>
            </a:r>
          </a:p>
          <a:p>
            <a:r>
              <a:rPr lang="en-US" dirty="0" smtClean="0"/>
              <a:t>The elderly and disabled also get full mobility and can age-in-place.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Parking-oriented Sprawl</a:t>
            </a:r>
            <a:endParaRPr lang="en-US" dirty="0"/>
          </a:p>
        </p:txBody>
      </p:sp>
      <p:pic>
        <p:nvPicPr>
          <p:cNvPr id="44034" name="Picture 2" descr="http://www.templetons.com/brad/robocars/spraw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13306"/>
            <a:ext cx="6400800" cy="4768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457200" y="274320"/>
            <a:ext cx="8229600" cy="11433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57" name="TextShape 2"/>
          <p:cNvSpPr txBox="1"/>
          <p:nvPr/>
        </p:nvSpPr>
        <p:spPr>
          <a:xfrm>
            <a:off x="457200" y="1600200"/>
            <a:ext cx="8229600" cy="46018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3200" dirty="0"/>
              <a:t>Human drivers kill 34,000 per year in the USA - #3 in years of life lost</a:t>
            </a:r>
            <a:endParaRPr sz="3200"/>
          </a:p>
          <a:p>
            <a:pPr>
              <a:buFont typeface="Arial"/>
              <a:buChar char="•"/>
            </a:pPr>
            <a:r>
              <a:rPr lang="en-US" sz="3200" dirty="0"/>
              <a:t>1.2 million die worldwide</a:t>
            </a:r>
            <a:endParaRPr sz="3200"/>
          </a:p>
          <a:p>
            <a:pPr>
              <a:buFont typeface="Arial"/>
              <a:buChar char="•"/>
            </a:pPr>
            <a:r>
              <a:rPr lang="en-US" sz="3200" dirty="0"/>
              <a:t>12 million accidents, 1.8 million with injuries</a:t>
            </a:r>
            <a:endParaRPr sz="3200"/>
          </a:p>
          <a:p>
            <a:pPr>
              <a:buFont typeface="Arial"/>
              <a:buChar char="•"/>
            </a:pPr>
            <a:r>
              <a:rPr lang="en-US" sz="3200" dirty="0"/>
              <a:t>230 billion cost of accidents: 2.5% of GDP (8 cents/mile)</a:t>
            </a:r>
            <a:endParaRPr sz="3200"/>
          </a:p>
          <a:p>
            <a:pPr>
              <a:buFont typeface="Arial"/>
              <a:buChar char="•"/>
            </a:pPr>
            <a:r>
              <a:rPr lang="en-US" sz="3200" dirty="0"/>
              <a:t>50 billion hours spent driving, 240B spent working</a:t>
            </a:r>
            <a:endParaRPr sz="320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 on Human Drivers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Robocar</a:t>
            </a:r>
            <a:r>
              <a:rPr lang="en-US" dirty="0" smtClean="0"/>
              <a:t> Oriented Development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Walkable</a:t>
            </a:r>
            <a:endParaRPr lang="en-US" dirty="0" smtClean="0"/>
          </a:p>
          <a:p>
            <a:r>
              <a:rPr lang="en-US" dirty="0" smtClean="0"/>
              <a:t>Linear traversal possible</a:t>
            </a:r>
          </a:p>
          <a:p>
            <a:r>
              <a:rPr lang="en-US" dirty="0" smtClean="0"/>
              <a:t>Quick pick-up/drop off points</a:t>
            </a:r>
          </a:p>
          <a:p>
            <a:r>
              <a:rPr lang="en-US" dirty="0" smtClean="0"/>
              <a:t>Everybody within 2-miles of lower density housing sees it as “their </a:t>
            </a:r>
            <a:r>
              <a:rPr lang="en-US" dirty="0" err="1" smtClean="0"/>
              <a:t>neighbourhood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Robot delivery of non-hand-carry goods</a:t>
            </a:r>
          </a:p>
          <a:p>
            <a:r>
              <a:rPr lang="en-US" dirty="0" smtClean="0"/>
              <a:t>Polycentric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Trillion Dollar Revolutions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reductions in accidents and deaths</a:t>
            </a:r>
          </a:p>
          <a:p>
            <a:r>
              <a:rPr lang="en-US" dirty="0" smtClean="0"/>
              <a:t>Energy saved and end of import of overseas oil and wars over it</a:t>
            </a:r>
          </a:p>
          <a:p>
            <a:r>
              <a:rPr lang="en-US" dirty="0" smtClean="0"/>
              <a:t>Tens of billions of hours of productive time</a:t>
            </a:r>
          </a:p>
          <a:p>
            <a:r>
              <a:rPr lang="en-US" dirty="0" smtClean="0"/>
              <a:t>Freedom and mobility to disabled, aged, young, poor</a:t>
            </a:r>
          </a:p>
          <a:p>
            <a:r>
              <a:rPr lang="en-US" dirty="0" smtClean="0"/>
              <a:t>Decline of parking, transit, congestion and the re-rewriting of the city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457200" y="274320"/>
            <a:ext cx="8229600" cy="11433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59" name="TextShape 2"/>
          <p:cNvSpPr txBox="1"/>
          <p:nvPr/>
        </p:nvSpPr>
        <p:spPr>
          <a:xfrm>
            <a:off x="457200" y="1600200"/>
            <a:ext cx="4038480" cy="4526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40% fatalities due to drinking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80% of accidents due to inattention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41 hours/year per person lost to congestion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3 parking spaces per car, up to 60% of land in LA is for cars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Over 25% of our energy budget, and more of CO2 output</a:t>
            </a:r>
            <a:endParaRPr/>
          </a:p>
        </p:txBody>
      </p:sp>
      <p:pic>
        <p:nvPicPr>
          <p:cNvPr id="60" name="Picture 59"/>
          <p:cNvPicPr/>
          <p:nvPr/>
        </p:nvPicPr>
        <p:blipFill>
          <a:blip r:embed="rId2"/>
          <a:stretch>
            <a:fillRect/>
          </a:stretch>
        </p:blipFill>
        <p:spPr>
          <a:xfrm>
            <a:off x="4876920" y="2438280"/>
            <a:ext cx="3657600" cy="244332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Those Pesky Humans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Longer Science Fiction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Darpa</a:t>
            </a:r>
            <a:r>
              <a:rPr lang="en-US" dirty="0" smtClean="0"/>
              <a:t> Grand Challenges</a:t>
            </a:r>
          </a:p>
          <a:p>
            <a:r>
              <a:rPr lang="en-US" dirty="0" smtClean="0"/>
              <a:t>Google does 500,000 miles – over 90K without safety incident</a:t>
            </a:r>
          </a:p>
          <a:p>
            <a:r>
              <a:rPr lang="en-US" dirty="0" smtClean="0"/>
              <a:t>Demos from many on ordinary roads</a:t>
            </a:r>
          </a:p>
          <a:p>
            <a:r>
              <a:rPr lang="en-US" dirty="0" smtClean="0"/>
              <a:t>Watch Google’s video “Steve Mahan” on YouTube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Garage Innovation</a:t>
            </a:r>
            <a:endParaRPr lang="en-US" dirty="0"/>
          </a:p>
        </p:txBody>
      </p:sp>
      <p:pic>
        <p:nvPicPr>
          <p:cNvPr id="5" name="Picture 4" descr="hpgar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19200"/>
            <a:ext cx="6190129" cy="4783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Science Fiction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DARPA Grand Challenges</a:t>
            </a:r>
          </a:p>
          <a:p>
            <a:r>
              <a:rPr lang="en-US" dirty="0" smtClean="0"/>
              <a:t>500,000 miles by Google</a:t>
            </a:r>
          </a:p>
          <a:p>
            <a:endParaRPr lang="en-US" dirty="0"/>
          </a:p>
        </p:txBody>
      </p:sp>
      <p:pic>
        <p:nvPicPr>
          <p:cNvPr id="4" name="Picture 3" descr="hpgar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200400"/>
            <a:ext cx="3065930" cy="2369128"/>
          </a:xfrm>
          <a:prstGeom prst="rect">
            <a:avLst/>
          </a:prstGeom>
        </p:spPr>
      </p:pic>
      <p:pic>
        <p:nvPicPr>
          <p:cNvPr id="5" name="Picture 4" descr="horse-i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1000"/>
            <a:ext cx="8458200" cy="5633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3124080" y="6245280"/>
            <a:ext cx="2890800" cy="641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Times New Roman"/>
              <a:buChar char="•"/>
            </a:pPr>
            <a:endParaRPr/>
          </a:p>
          <a:p>
            <a:pPr>
              <a:buFont typeface="Times New Roman"/>
              <a:buChar char="•"/>
            </a:pPr>
            <a:endParaRPr/>
          </a:p>
        </p:txBody>
      </p:sp>
      <p:sp>
        <p:nvSpPr>
          <p:cNvPr id="65" name="CustomShape 2"/>
          <p:cNvSpPr/>
          <p:nvPr/>
        </p:nvSpPr>
        <p:spPr>
          <a:xfrm>
            <a:off x="457200" y="6245280"/>
            <a:ext cx="2128680" cy="641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Times New Roman"/>
              <a:buChar char="•"/>
            </a:pPr>
            <a:endParaRPr/>
          </a:p>
          <a:p>
            <a:pPr>
              <a:buFont typeface="Times New Roman"/>
              <a:buChar char="•"/>
            </a:pPr>
            <a:r>
              <a:rPr lang="en-US">
                <a:solidFill>
                  <a:srgbClr val="000000"/>
                </a:solidFill>
              </a:rPr>
              <a:t>robocars.com</a:t>
            </a:r>
            <a:endParaRPr/>
          </a:p>
        </p:txBody>
      </p:sp>
      <p:sp>
        <p:nvSpPr>
          <p:cNvPr id="66" name="CustomShape 3"/>
          <p:cNvSpPr/>
          <p:nvPr/>
        </p:nvSpPr>
        <p:spPr>
          <a:xfrm>
            <a:off x="457200" y="274680"/>
            <a:ext cx="8229600" cy="1143000"/>
          </a:xfrm>
          <a:prstGeom prst="rect">
            <a:avLst/>
          </a:prstGeom>
        </p:spPr>
        <p:txBody>
          <a:bodyPr lIns="90000" tIns="85680" rIns="90000" bIns="46800" anchor="ctr"/>
          <a:lstStyle/>
          <a:p>
            <a:pPr algn="ctr">
              <a:lnSpc>
                <a:spcPct val="93000"/>
              </a:lnSpc>
            </a:pPr>
            <a:endParaRPr/>
          </a:p>
        </p:txBody>
      </p:sp>
      <p:sp>
        <p:nvSpPr>
          <p:cNvPr id="67" name="CustomShape 4"/>
          <p:cNvSpPr/>
          <p:nvPr/>
        </p:nvSpPr>
        <p:spPr>
          <a:xfrm>
            <a:off x="457200" y="1371600"/>
            <a:ext cx="6019800" cy="4754520"/>
          </a:xfrm>
          <a:prstGeom prst="rect">
            <a:avLst/>
          </a:prstGeom>
        </p:spPr>
        <p:txBody>
          <a:bodyPr lIns="90000" tIns="116280" rIns="90000" bIns="46800"/>
          <a:lstStyle/>
          <a:p>
            <a:pPr>
              <a:lnSpc>
                <a:spcPct val="75000"/>
              </a:lnSpc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Cars galore with:</a:t>
            </a:r>
            <a:endParaRPr/>
          </a:p>
          <a:p>
            <a:pPr lvl="1">
              <a:lnSpc>
                <a:spcPct val="93000"/>
              </a:lnSpc>
              <a:buFont typeface="Times New Roman"/>
              <a:buChar char="–"/>
            </a:pPr>
            <a:r>
              <a:rPr lang="en-US" sz="2200" dirty="0">
                <a:solidFill>
                  <a:srgbClr val="000000"/>
                </a:solidFill>
                <a:latin typeface="Arial"/>
                <a:ea typeface="DejaVu Sans"/>
              </a:rPr>
              <a:t>Self parking</a:t>
            </a:r>
            <a:endParaRPr/>
          </a:p>
          <a:p>
            <a:pPr lvl="1">
              <a:lnSpc>
                <a:spcPct val="93000"/>
              </a:lnSpc>
              <a:buFont typeface="Times New Roman"/>
              <a:buChar char="–"/>
            </a:pPr>
            <a:r>
              <a:rPr lang="en-US" sz="2200" dirty="0">
                <a:solidFill>
                  <a:srgbClr val="000000"/>
                </a:solidFill>
                <a:latin typeface="Arial"/>
                <a:ea typeface="DejaVu Sans"/>
              </a:rPr>
              <a:t>Lane keeping warning/assist</a:t>
            </a:r>
            <a:endParaRPr/>
          </a:p>
          <a:p>
            <a:pPr lvl="1">
              <a:lnSpc>
                <a:spcPct val="93000"/>
              </a:lnSpc>
              <a:buFont typeface="Times New Roman"/>
              <a:buChar char="–"/>
            </a:pPr>
            <a:r>
              <a:rPr lang="en-US" sz="2200" dirty="0">
                <a:solidFill>
                  <a:srgbClr val="000000"/>
                </a:solidFill>
                <a:latin typeface="Arial"/>
                <a:ea typeface="DejaVu Sans"/>
              </a:rPr>
              <a:t>Automatic Cruise Control</a:t>
            </a:r>
            <a:endParaRPr/>
          </a:p>
          <a:p>
            <a:pPr lvl="1">
              <a:lnSpc>
                <a:spcPct val="93000"/>
              </a:lnSpc>
              <a:buFont typeface="Times New Roman"/>
              <a:buChar char="–"/>
            </a:pPr>
            <a:r>
              <a:rPr lang="en-US" sz="2200" dirty="0">
                <a:solidFill>
                  <a:srgbClr val="000000"/>
                </a:solidFill>
                <a:latin typeface="Arial"/>
                <a:ea typeface="DejaVu Sans"/>
              </a:rPr>
              <a:t>Pedestrian and collision detection/warning/braking</a:t>
            </a:r>
            <a:endParaRPr/>
          </a:p>
          <a:p>
            <a:pPr>
              <a:lnSpc>
                <a:spcPct val="93000"/>
              </a:lnSpc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Now announced or demonstrated:</a:t>
            </a:r>
            <a:endParaRPr/>
          </a:p>
          <a:p>
            <a:pPr lvl="1">
              <a:lnSpc>
                <a:spcPct val="93000"/>
              </a:lnSpc>
              <a:buFont typeface="Times New Roman"/>
              <a:buChar char="–"/>
            </a:pPr>
            <a:r>
              <a:rPr lang="en-US" sz="2200" dirty="0">
                <a:solidFill>
                  <a:srgbClr val="000000"/>
                </a:solidFill>
                <a:latin typeface="Arial"/>
                <a:ea typeface="DejaVu Sans"/>
              </a:rPr>
              <a:t>Mercedes 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ea typeface="DejaVu Sans"/>
              </a:rPr>
              <a:t>2014 </a:t>
            </a:r>
            <a:r>
              <a:rPr lang="en-US" sz="2200" dirty="0">
                <a:solidFill>
                  <a:srgbClr val="000000"/>
                </a:solidFill>
                <a:latin typeface="Arial"/>
                <a:ea typeface="DejaVu Sans"/>
              </a:rPr>
              <a:t>S-Class with 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ea typeface="DejaVu Sans"/>
              </a:rPr>
              <a:t>traffic jam autopilot</a:t>
            </a:r>
          </a:p>
          <a:p>
            <a:pPr lvl="1">
              <a:lnSpc>
                <a:spcPct val="93000"/>
              </a:lnSpc>
              <a:buFont typeface="Times New Roman"/>
              <a:buChar char="–"/>
            </a:pPr>
            <a:r>
              <a:rPr lang="en-US" sz="2200" dirty="0" smtClean="0">
                <a:solidFill>
                  <a:srgbClr val="000000"/>
                </a:solidFill>
                <a:latin typeface="Arial"/>
                <a:ea typeface="DejaVu Sans"/>
              </a:rPr>
              <a:t>Audi, Volvo, others to follow suit</a:t>
            </a:r>
            <a:endParaRPr/>
          </a:p>
          <a:p>
            <a:pPr lvl="1">
              <a:lnSpc>
                <a:spcPct val="93000"/>
              </a:lnSpc>
              <a:buFont typeface="Times New Roman"/>
              <a:buChar char="–"/>
            </a:pPr>
            <a:r>
              <a:rPr lang="en-US" sz="2200" dirty="0" smtClean="0">
                <a:solidFill>
                  <a:srgbClr val="000000"/>
                </a:solidFill>
                <a:latin typeface="Arial"/>
                <a:ea typeface="DejaVu Sans"/>
              </a:rPr>
              <a:t>Google’s </a:t>
            </a:r>
            <a:r>
              <a:rPr lang="en-US" sz="2200" dirty="0" err="1" smtClean="0">
                <a:solidFill>
                  <a:srgbClr val="000000"/>
                </a:solidFill>
                <a:latin typeface="Arial"/>
                <a:ea typeface="DejaVu Sans"/>
              </a:rPr>
              <a:t>Brin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ea typeface="DejaVu Sans"/>
              </a:rPr>
              <a:t> says 2017</a:t>
            </a:r>
          </a:p>
          <a:p>
            <a:pPr lvl="1">
              <a:lnSpc>
                <a:spcPct val="93000"/>
              </a:lnSpc>
              <a:buFont typeface="Times New Roman"/>
              <a:buChar char="–"/>
            </a:pPr>
            <a:r>
              <a:rPr lang="en-US" sz="2200" dirty="0" smtClean="0">
                <a:solidFill>
                  <a:srgbClr val="000000"/>
                </a:solidFill>
                <a:latin typeface="Arial"/>
                <a:ea typeface="DejaVu Sans"/>
              </a:rPr>
              <a:t>Mercedes and Nissan announce 2020</a:t>
            </a:r>
            <a:endParaRPr/>
          </a:p>
        </p:txBody>
      </p:sp>
      <p:pic>
        <p:nvPicPr>
          <p:cNvPr id="68" name="Picture 6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9400" y="1295400"/>
            <a:ext cx="2286000" cy="1716024"/>
          </a:xfrm>
          <a:prstGeom prst="rect">
            <a:avLst/>
          </a:prstGeom>
        </p:spPr>
      </p:pic>
      <p:pic>
        <p:nvPicPr>
          <p:cNvPr id="69" name="Picture 6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29400" y="4191000"/>
            <a:ext cx="2314800" cy="13716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Coming Soon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457200" y="274320"/>
            <a:ext cx="8229600" cy="11433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1" name="TextShape 2"/>
          <p:cNvSpPr txBox="1"/>
          <p:nvPr/>
        </p:nvSpPr>
        <p:spPr>
          <a:xfrm>
            <a:off x="456840" y="1980720"/>
            <a:ext cx="8077320" cy="339984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</a:rPr>
              <a:t>Hundreds of thousands of lives every year</a:t>
            </a:r>
            <a:endParaRPr/>
          </a:p>
          <a:p>
            <a:pPr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</a:rPr>
              <a:t>Saving energy and ending U.S. Oil imports</a:t>
            </a:r>
            <a:endParaRPr/>
          </a:p>
          <a:p>
            <a:pPr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</a:rPr>
              <a:t>200 million tons of CO2 per year</a:t>
            </a:r>
            <a:endParaRPr/>
          </a:p>
          <a:p>
            <a:pPr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</a:rPr>
              <a:t>A $trillion of human productivity</a:t>
            </a:r>
            <a:endParaRPr/>
          </a:p>
          <a:p>
            <a:pPr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</a:rPr>
              <a:t>Land reclaimed from parking</a:t>
            </a:r>
            <a:endParaRPr/>
          </a:p>
          <a:p>
            <a:pPr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</a:rPr>
              <a:t>Freedom from congestion</a:t>
            </a:r>
            <a:endParaRPr/>
          </a:p>
          <a:p>
            <a:pPr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</a:rPr>
              <a:t>Delivery of anything</a:t>
            </a:r>
            <a:endParaRPr/>
          </a:p>
        </p:txBody>
      </p:sp>
      <p:pic>
        <p:nvPicPr>
          <p:cNvPr id="72" name="Picture 71"/>
          <p:cNvPicPr/>
          <p:nvPr/>
        </p:nvPicPr>
        <p:blipFill>
          <a:blip r:embed="rId2"/>
          <a:stretch>
            <a:fillRect/>
          </a:stretch>
        </p:blipFill>
        <p:spPr>
          <a:xfrm>
            <a:off x="5410200" y="4114800"/>
            <a:ext cx="3200400" cy="156204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Huge Consequences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7DEE AAA style template_kc_9 18 12</Template>
  <TotalTime>5576</TotalTime>
  <Words>838</Words>
  <PresentationFormat>On-screen Show (4:3)</PresentationFormat>
  <Paragraphs>152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Custom Design</vt:lpstr>
      <vt:lpstr>Robocars: Computers and Cars get Married And the City is rewritten</vt:lpstr>
      <vt:lpstr>Five Giant Changes</vt:lpstr>
      <vt:lpstr>Numbers on Human Drivers</vt:lpstr>
      <vt:lpstr>Those Pesky Humans</vt:lpstr>
      <vt:lpstr>No Longer Science Fiction</vt:lpstr>
      <vt:lpstr>Garage Innovation</vt:lpstr>
      <vt:lpstr>Not Science Fiction</vt:lpstr>
      <vt:lpstr>And Coming Soon</vt:lpstr>
      <vt:lpstr>Huge Consequences</vt:lpstr>
      <vt:lpstr>Slide 10</vt:lpstr>
      <vt:lpstr>Slide 11</vt:lpstr>
      <vt:lpstr>What car do I need for my life?</vt:lpstr>
      <vt:lpstr>What car do I need today?</vt:lpstr>
      <vt:lpstr>All Energy Becomes Easy</vt:lpstr>
      <vt:lpstr>Moore’s Law comes to Transportation</vt:lpstr>
      <vt:lpstr>The purpose of the city:</vt:lpstr>
      <vt:lpstr>Slide 17</vt:lpstr>
      <vt:lpstr>Downsides</vt:lpstr>
      <vt:lpstr>Barriers</vt:lpstr>
      <vt:lpstr>Slide 20</vt:lpstr>
      <vt:lpstr>The End of Parking</vt:lpstr>
      <vt:lpstr>Slide 22</vt:lpstr>
      <vt:lpstr>Death of Distance</vt:lpstr>
      <vt:lpstr>End of Mass Transit</vt:lpstr>
      <vt:lpstr>Slide 25</vt:lpstr>
      <vt:lpstr>Transit Alternatives</vt:lpstr>
      <vt:lpstr>Congestion</vt:lpstr>
      <vt:lpstr>The Rule of Children</vt:lpstr>
      <vt:lpstr>Parking-oriented Sprawl</vt:lpstr>
      <vt:lpstr>Robocar Oriented Development</vt:lpstr>
      <vt:lpstr>Trillion Dollar Revolutions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Brad Templeton</dc:creator>
  <cp:lastModifiedBy>Brad Templeton</cp:lastModifiedBy>
  <cp:revision>228</cp:revision>
  <dcterms:modified xsi:type="dcterms:W3CDTF">2013-09-20T22:26:51Z</dcterms:modified>
</cp:coreProperties>
</file>